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9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5D1ED-8DDA-4EB2-9516-95AA88D77F99}" type="datetimeFigureOut">
              <a:rPr lang="es-ES"/>
              <a:pPr>
                <a:defRPr/>
              </a:pPr>
              <a:t>23/07/2025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48E7C-3724-40ED-AE20-6FAEFD81D14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9DEDA-64DC-4E92-BB2C-D0BF99F9EFA0}" type="datetimeFigureOut">
              <a:rPr lang="es-ES"/>
              <a:pPr>
                <a:defRPr/>
              </a:pPr>
              <a:t>23/07/2025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E6A15-19AA-48F9-BD9A-DEAE90C34D7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DD992-747E-4785-82CC-B8A8B42D6FE0}" type="datetimeFigureOut">
              <a:rPr lang="es-ES"/>
              <a:pPr>
                <a:defRPr/>
              </a:pPr>
              <a:t>23/07/2025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A61ED-48F2-4B43-A0B3-885EF71E07C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60D1C-4348-4E17-BA6A-E3B8749C3700}" type="datetimeFigureOut">
              <a:rPr lang="es-ES"/>
              <a:pPr>
                <a:defRPr/>
              </a:pPr>
              <a:t>23/07/2025</a:t>
            </a:fld>
            <a:endParaRPr lang="es-ES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829D3-6941-4315-A0E5-D3449CE5A54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2F16B-D5B0-47F5-87DE-18C1322348C6}" type="datetimeFigureOut">
              <a:rPr lang="es-ES"/>
              <a:pPr>
                <a:defRPr/>
              </a:pPr>
              <a:t>23/07/2025</a:t>
            </a:fld>
            <a:endParaRPr lang="es-ES"/>
          </a:p>
        </p:txBody>
      </p:sp>
      <p:sp>
        <p:nvSpPr>
          <p:cNvPr id="8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08DEE-8484-414D-A0A7-B5BD474B1E2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A2E84-276D-4EA6-8835-037FAF9305CB}" type="datetimeFigureOut">
              <a:rPr lang="es-ES"/>
              <a:pPr>
                <a:defRPr/>
              </a:pPr>
              <a:t>23/07/2025</a:t>
            </a:fld>
            <a:endParaRPr lang="es-ES"/>
          </a:p>
        </p:txBody>
      </p:sp>
      <p:sp>
        <p:nvSpPr>
          <p:cNvPr id="4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E3B90-85FC-4E02-BED6-98181495B72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685C0-815B-4B13-9946-C5B609810CE6}" type="datetimeFigureOut">
              <a:rPr lang="es-ES"/>
              <a:pPr>
                <a:defRPr/>
              </a:pPr>
              <a:t>23/07/2025</a:t>
            </a:fld>
            <a:endParaRPr lang="es-ES"/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353CF-1C31-4CB7-A608-378BAC92CF9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65C5C-8785-4D20-9287-DB6C6F23A116}" type="datetimeFigureOut">
              <a:rPr lang="es-ES"/>
              <a:pPr>
                <a:defRPr/>
              </a:pPr>
              <a:t>23/07/2025</a:t>
            </a:fld>
            <a:endParaRPr lang="es-ES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2D7FE-E72F-4AAB-82FB-56DB2CD88C3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ortar y redondear rectángulo de esquina sencilla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5 Triángulo rectángulo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6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9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0763F-C96A-4F08-B6DB-83AE03BB28E5}" type="datetimeFigureOut">
              <a:rPr lang="es-ES"/>
              <a:pPr>
                <a:defRPr/>
              </a:pPr>
              <a:t>23/07/2025</a:t>
            </a:fld>
            <a:endParaRPr lang="es-ES"/>
          </a:p>
        </p:txBody>
      </p:sp>
      <p:sp>
        <p:nvSpPr>
          <p:cNvPr id="10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55DA5-A1F0-420B-A856-02147EB42BC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D5A27-B6A2-4BF7-BC0A-CFE540E0FE94}" type="datetimeFigureOut">
              <a:rPr lang="es-ES"/>
              <a:pPr>
                <a:defRPr/>
              </a:pPr>
              <a:t>23/07/2025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9600E-9D87-4980-A695-A24660940A2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3461A-B003-4E99-BBE5-62A7E91B756B}" type="datetimeFigureOut">
              <a:rPr lang="es-ES"/>
              <a:pPr>
                <a:defRPr/>
              </a:pPr>
              <a:t>23/07/2025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89E78-70A0-46E4-995E-18E96FA27C7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8 Marcador de título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9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A29E4F-7C2E-4644-BC08-C06B552A1553}" type="datetimeFigureOut">
              <a:rPr lang="es-ES"/>
              <a:pPr>
                <a:defRPr/>
              </a:pPr>
              <a:t>23/07/2025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5DCE77-4A2F-4935-ABB6-CE5D547A1EA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grpSp>
        <p:nvGrpSpPr>
          <p:cNvPr id="1033" name="1 Grupo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7" r:id="rId9"/>
    <p:sldLayoutId id="2147483765" r:id="rId10"/>
    <p:sldLayoutId id="21474837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B58B80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B58B80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C3986D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https://media.istockphoto.com/id/505995404/es/foto/reserve.jpg?s=612x612&amp;w=0&amp;k=20&amp;c=8HQOnt4-ArMEoe5XZ-3xNOEG-9AkTuB7clVIuOv7EbM=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25" y="1071563"/>
            <a:ext cx="58293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000100" y="1571612"/>
            <a:ext cx="6786609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LECTIO DIVINA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785918" y="5072074"/>
            <a:ext cx="5467972" cy="92333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En el CARMELO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857232"/>
            <a:ext cx="8072494" cy="100526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s-ES" sz="4400" dirty="0"/>
              <a:t>Lectura orante y diaria de la Biblia.</a:t>
            </a:r>
          </a:p>
        </p:txBody>
      </p:sp>
      <p:sp>
        <p:nvSpPr>
          <p:cNvPr id="4099" name="2 Marcador de texto"/>
          <p:cNvSpPr>
            <a:spLocks noGrp="1"/>
          </p:cNvSpPr>
          <p:nvPr>
            <p:ph type="body" idx="1"/>
          </p:nvPr>
        </p:nvSpPr>
        <p:spPr>
          <a:xfrm>
            <a:off x="3428992" y="2071678"/>
            <a:ext cx="4929205" cy="642936"/>
          </a:xfrm>
        </p:spPr>
        <p:txBody>
          <a:bodyPr/>
          <a:lstStyle/>
          <a:p>
            <a:pPr algn="ctr"/>
            <a:r>
              <a:rPr lang="es-ES" sz="2800" b="1" dirty="0">
                <a:latin typeface="Ink Free" pitchFamily="66" charset="0"/>
              </a:rPr>
              <a:t>Actitud del discípulo fiel.</a:t>
            </a:r>
          </a:p>
        </p:txBody>
      </p:sp>
      <p:sp>
        <p:nvSpPr>
          <p:cNvPr id="4100" name="3 CuadroTexto"/>
          <p:cNvSpPr txBox="1">
            <a:spLocks noChangeArrowheads="1"/>
          </p:cNvSpPr>
          <p:nvPr/>
        </p:nvSpPr>
        <p:spPr bwMode="auto">
          <a:xfrm>
            <a:off x="1071538" y="3214686"/>
            <a:ext cx="6929438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s-ES" sz="3200" b="1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I. LECTURA: ¿QUÉ DICE EL TEXTO?</a:t>
            </a:r>
          </a:p>
          <a:p>
            <a:pPr marL="342900" indent="-342900"/>
            <a:endParaRPr lang="es-ES" sz="2400" b="1" dirty="0">
              <a:latin typeface="Ink Free" pitchFamily="66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s-ES" sz="2400" b="1" dirty="0">
                <a:latin typeface="Ink Free" pitchFamily="66" charset="0"/>
              </a:rPr>
              <a:t>Abrir la Biblia  y leer el texto con la convicción de que Dios nos habla.</a:t>
            </a:r>
          </a:p>
          <a:p>
            <a:pPr marL="342900" indent="-342900">
              <a:buFont typeface="Arial" charset="0"/>
              <a:buChar char="•"/>
            </a:pPr>
            <a:r>
              <a:rPr lang="es-ES" sz="2400" b="1" dirty="0">
                <a:latin typeface="Ink Free" pitchFamily="66" charset="0"/>
              </a:rPr>
              <a:t>En actitud de interiorización , hacer silencio para escuchar a Dios.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1214422"/>
            <a:ext cx="3571900" cy="4000528"/>
          </a:xfrm>
        </p:spPr>
        <p:txBody>
          <a:bodyPr/>
          <a:lstStyle/>
          <a:p>
            <a:r>
              <a:rPr lang="es-ES" sz="5000" dirty="0">
                <a:solidFill>
                  <a:schemeClr val="tx2"/>
                </a:solidFill>
                <a:latin typeface="Ink Free" pitchFamily="66" charset="0"/>
              </a:rPr>
              <a:t>1-Comenzar con la invocación al Espíritu Santo.</a:t>
            </a:r>
          </a:p>
        </p:txBody>
      </p:sp>
      <p:pic>
        <p:nvPicPr>
          <p:cNvPr id="4" name="3 Imagen" descr="1 Lectio.jpg"/>
          <p:cNvPicPr>
            <a:picLocks noChangeAspect="1"/>
          </p:cNvPicPr>
          <p:nvPr/>
        </p:nvPicPr>
        <p:blipFill>
          <a:blip r:embed="rId2" cstate="print"/>
          <a:srcRect l="13699" t="-1" r="12329"/>
          <a:stretch>
            <a:fillRect/>
          </a:stretch>
        </p:blipFill>
        <p:spPr>
          <a:xfrm>
            <a:off x="4357685" y="1785926"/>
            <a:ext cx="4119723" cy="33689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29256" y="3571876"/>
            <a:ext cx="3500462" cy="2286016"/>
          </a:xfrm>
        </p:spPr>
        <p:txBody>
          <a:bodyPr/>
          <a:lstStyle/>
          <a:p>
            <a:r>
              <a:rPr lang="es-ES" b="1" dirty="0">
                <a:latin typeface="Ink Free" pitchFamily="66" charset="0"/>
              </a:rPr>
              <a:t>2- Lectura pausada y atenta del texto.</a:t>
            </a:r>
          </a:p>
        </p:txBody>
      </p:sp>
      <p:pic>
        <p:nvPicPr>
          <p:cNvPr id="8" name="7 Marcador de contenido" descr="2 Lecti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1765" t="4486" r="16177" b="3558"/>
          <a:stretch>
            <a:fillRect/>
          </a:stretch>
        </p:blipFill>
        <p:spPr>
          <a:xfrm>
            <a:off x="785786" y="1785926"/>
            <a:ext cx="3500462" cy="29289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4 Llamada de nube"/>
          <p:cNvSpPr/>
          <p:nvPr/>
        </p:nvSpPr>
        <p:spPr>
          <a:xfrm>
            <a:off x="2857488" y="1500174"/>
            <a:ext cx="1714512" cy="1357322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3143240" y="1928802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latin typeface="Ink Free" pitchFamily="66" charset="0"/>
              </a:rPr>
              <a:t>Is </a:t>
            </a:r>
            <a:r>
              <a:rPr lang="es-ES" sz="1600" b="1" dirty="0">
                <a:solidFill>
                  <a:schemeClr val="bg1"/>
                </a:solidFill>
                <a:latin typeface="Ink Free" pitchFamily="66" charset="0"/>
              </a:rPr>
              <a:t>50</a:t>
            </a:r>
            <a:r>
              <a:rPr lang="es-ES" sz="1400" b="1" dirty="0">
                <a:solidFill>
                  <a:schemeClr val="bg1"/>
                </a:solidFill>
                <a:latin typeface="Ink Free" pitchFamily="66" charset="0"/>
              </a:rPr>
              <a:t>, 4-8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142976" y="6000768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Fidelidad al texto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4348" y="1071546"/>
            <a:ext cx="8229600" cy="928694"/>
          </a:xfrm>
        </p:spPr>
        <p:txBody>
          <a:bodyPr/>
          <a:lstStyle/>
          <a:p>
            <a:r>
              <a:rPr lang="es-ES" sz="4000" dirty="0">
                <a:latin typeface="Ink Free" pitchFamily="66" charset="0"/>
              </a:rPr>
              <a:t>3- Momento de silencio interior… recordando lo leído.</a:t>
            </a:r>
          </a:p>
        </p:txBody>
      </p:sp>
      <p:pic>
        <p:nvPicPr>
          <p:cNvPr id="6" name="5 Marcador de contenido" descr="3 Lecti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2494" t="6419" r="21047"/>
          <a:stretch>
            <a:fillRect/>
          </a:stretch>
        </p:blipFill>
        <p:spPr>
          <a:xfrm>
            <a:off x="2714878" y="2714620"/>
            <a:ext cx="3143006" cy="37744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6 Llamada de nube"/>
          <p:cNvSpPr/>
          <p:nvPr/>
        </p:nvSpPr>
        <p:spPr>
          <a:xfrm rot="985421">
            <a:off x="5429256" y="2214554"/>
            <a:ext cx="2643206" cy="1428760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Llamada de nube"/>
          <p:cNvSpPr/>
          <p:nvPr/>
        </p:nvSpPr>
        <p:spPr>
          <a:xfrm rot="20051728" flipH="1">
            <a:off x="481897" y="2154096"/>
            <a:ext cx="2428892" cy="1785950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1071538" y="2571744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chemeClr val="bg1"/>
                </a:solidFill>
                <a:latin typeface="Ink Free" pitchFamily="66" charset="0"/>
              </a:rPr>
              <a:t>Yahveh</a:t>
            </a:r>
            <a:r>
              <a:rPr lang="es-ES" b="1" dirty="0">
                <a:solidFill>
                  <a:schemeClr val="bg1"/>
                </a:solidFill>
                <a:latin typeface="Ink Free" pitchFamily="66" charset="0"/>
              </a:rPr>
              <a:t> me despierta</a:t>
            </a:r>
            <a:r>
              <a:rPr lang="es-ES" b="1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929322" y="2571744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Ink Free" pitchFamily="66" charset="0"/>
              </a:rPr>
              <a:t>¡Sí! despierta mi oído.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7672414" cy="1162050"/>
          </a:xfrm>
        </p:spPr>
        <p:txBody>
          <a:bodyPr/>
          <a:lstStyle/>
          <a:p>
            <a:r>
              <a:rPr lang="es-ES" sz="4400" dirty="0">
                <a:latin typeface="Arial Rounded MT Bold" pitchFamily="34" charset="0"/>
              </a:rPr>
              <a:t>ESCUCHAR CADA FRASE…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00034" y="2500306"/>
            <a:ext cx="3571900" cy="3324236"/>
          </a:xfrm>
        </p:spPr>
        <p:txBody>
          <a:bodyPr/>
          <a:lstStyle/>
          <a:p>
            <a:r>
              <a:rPr lang="es-ES" sz="4800" b="1" dirty="0">
                <a:latin typeface="Ink Free" pitchFamily="66" charset="0"/>
              </a:rPr>
              <a:t>4-Detenerse en el sentido de cada frase.</a:t>
            </a:r>
          </a:p>
        </p:txBody>
      </p:sp>
      <p:pic>
        <p:nvPicPr>
          <p:cNvPr id="8" name="7 Marcador de contenido" descr="4 Lectio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6060" r="19992"/>
          <a:stretch>
            <a:fillRect/>
          </a:stretch>
        </p:blipFill>
        <p:spPr>
          <a:xfrm>
            <a:off x="4572000" y="2500306"/>
            <a:ext cx="3071834" cy="35112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4 Llamada de nube"/>
          <p:cNvSpPr/>
          <p:nvPr/>
        </p:nvSpPr>
        <p:spPr>
          <a:xfrm>
            <a:off x="6643702" y="1785926"/>
            <a:ext cx="2071702" cy="857256"/>
          </a:xfrm>
          <a:prstGeom prst="cloud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7286644" y="2000240"/>
            <a:ext cx="1000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 ???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dirty="0"/>
              <a:t>II. Meditación: ¿Qué me dice el texto?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71472" y="3000372"/>
            <a:ext cx="7042044" cy="3000396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s-ES" sz="3200" b="1" dirty="0">
                <a:latin typeface="Ink Free" pitchFamily="66" charset="0"/>
              </a:rPr>
              <a:t>  </a:t>
            </a:r>
            <a:r>
              <a:rPr lang="es-E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Ink Free" pitchFamily="66" charset="0"/>
              </a:rPr>
              <a:t>Reflexionar, </a:t>
            </a:r>
          </a:p>
          <a:p>
            <a:pPr>
              <a:buFont typeface="Wingdings" pitchFamily="2" charset="2"/>
              <a:buChar char="ü"/>
            </a:pPr>
            <a:r>
              <a:rPr lang="es-E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Ink Free" pitchFamily="66" charset="0"/>
              </a:rPr>
              <a:t>  ahondar, </a:t>
            </a:r>
          </a:p>
          <a:p>
            <a:pPr>
              <a:buFont typeface="Wingdings" pitchFamily="2" charset="2"/>
              <a:buChar char="ü"/>
            </a:pPr>
            <a:r>
              <a:rPr lang="es-E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Ink Free" pitchFamily="66" charset="0"/>
              </a:rPr>
              <a:t>  repetir las palabras significativas…,</a:t>
            </a:r>
          </a:p>
          <a:p>
            <a:pPr>
              <a:buFont typeface="Wingdings" pitchFamily="2" charset="2"/>
              <a:buChar char="ü"/>
            </a:pPr>
            <a:r>
              <a:rPr lang="es-ES" sz="3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Ink Free" pitchFamily="66" charset="0"/>
              </a:rPr>
              <a:t>  aplicar el mensaje a lo cotidiano.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/>
              <a:t>5. ACTUALIZAR Y RUMIAR LA PALABRA UNIENDOLA CON LA VIDA.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071538" y="2071678"/>
            <a:ext cx="100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Interior personal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572000" y="2643182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Exterior social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072330" y="2428868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Trascendente utopía</a:t>
            </a:r>
          </a:p>
        </p:txBody>
      </p:sp>
      <p:pic>
        <p:nvPicPr>
          <p:cNvPr id="8" name="3 Marcador de contenido" descr="5 Lectio.jpg"/>
          <p:cNvPicPr>
            <a:picLocks noChangeAspect="1"/>
          </p:cNvPicPr>
          <p:nvPr/>
        </p:nvPicPr>
        <p:blipFill>
          <a:blip r:embed="rId2" cstate="print"/>
          <a:srcRect l="66069" t="15163" r="808" b="3885"/>
          <a:stretch>
            <a:fillRect/>
          </a:stretch>
        </p:blipFill>
        <p:spPr bwMode="auto">
          <a:xfrm>
            <a:off x="6929454" y="3214686"/>
            <a:ext cx="1785950" cy="30003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3 Marcador de contenido" descr="5 Lectio.jpg"/>
          <p:cNvPicPr>
            <a:picLocks noChangeAspect="1"/>
          </p:cNvPicPr>
          <p:nvPr/>
        </p:nvPicPr>
        <p:blipFill>
          <a:blip r:embed="rId2" cstate="print"/>
          <a:srcRect l="40719" t="26470" r="32783" b="34981"/>
          <a:stretch>
            <a:fillRect/>
          </a:stretch>
        </p:blipFill>
        <p:spPr bwMode="auto">
          <a:xfrm>
            <a:off x="4214810" y="3429000"/>
            <a:ext cx="1785950" cy="1785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3 Marcador de contenido" descr="5 Lectio.jpg"/>
          <p:cNvPicPr>
            <a:picLocks noChangeAspect="1"/>
          </p:cNvPicPr>
          <p:nvPr/>
        </p:nvPicPr>
        <p:blipFill>
          <a:blip r:embed="rId2" cstate="print"/>
          <a:srcRect l="28618" t="-771" r="43559" b="71859"/>
          <a:stretch>
            <a:fillRect/>
          </a:stretch>
        </p:blipFill>
        <p:spPr bwMode="auto">
          <a:xfrm>
            <a:off x="2143108" y="2428868"/>
            <a:ext cx="1500198" cy="10715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11 Marcador de contenido" descr="5 Lectiob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747" t="21072" r="2747" b="2756"/>
          <a:stretch>
            <a:fillRect/>
          </a:stretch>
        </p:blipFill>
        <p:spPr>
          <a:xfrm>
            <a:off x="500034" y="4071942"/>
            <a:ext cx="1857388" cy="24146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1142984"/>
            <a:ext cx="8472518" cy="990618"/>
          </a:xfrm>
        </p:spPr>
        <p:txBody>
          <a:bodyPr/>
          <a:lstStyle/>
          <a:p>
            <a:r>
              <a:rPr lang="es-ES" dirty="0"/>
              <a:t>Ampliar el texto con otros textos bíblicos.</a:t>
            </a:r>
          </a:p>
        </p:txBody>
      </p:sp>
      <p:pic>
        <p:nvPicPr>
          <p:cNvPr id="4" name="3 Marcador de contenido" descr="6 Lecti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90344" y="2108953"/>
            <a:ext cx="5582052" cy="3759812"/>
          </a:xfrm>
        </p:spPr>
      </p:pic>
      <p:sp>
        <p:nvSpPr>
          <p:cNvPr id="5" name="4 Rectángulo"/>
          <p:cNvSpPr/>
          <p:nvPr/>
        </p:nvSpPr>
        <p:spPr>
          <a:xfrm>
            <a:off x="2071670" y="2214554"/>
            <a:ext cx="357190" cy="3571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643174" y="2643182"/>
            <a:ext cx="857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</a:rPr>
              <a:t>Ex 3, 7-8</a:t>
            </a:r>
            <a:r>
              <a:rPr lang="es-ES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715008" y="2571744"/>
            <a:ext cx="1071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</a:rPr>
              <a:t>Amos 5,1-27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857884" y="3143248"/>
            <a:ext cx="857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</a:rPr>
              <a:t>Salmo  1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929322" y="3929066"/>
            <a:ext cx="9286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>
                <a:solidFill>
                  <a:schemeClr val="bg1"/>
                </a:solidFill>
              </a:rPr>
              <a:t>Jn</a:t>
            </a:r>
            <a:r>
              <a:rPr lang="es-ES" sz="1200" dirty="0">
                <a:solidFill>
                  <a:schemeClr val="bg1"/>
                </a:solidFill>
              </a:rPr>
              <a:t> 10, 10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857884" y="4643446"/>
            <a:ext cx="1214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>
                <a:solidFill>
                  <a:schemeClr val="bg1"/>
                </a:solidFill>
              </a:rPr>
              <a:t>Rom</a:t>
            </a:r>
            <a:r>
              <a:rPr lang="es-ES" sz="1200" dirty="0">
                <a:solidFill>
                  <a:schemeClr val="bg1"/>
                </a:solidFill>
              </a:rPr>
              <a:t> 7, 24-25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2071670" y="2143116"/>
            <a:ext cx="5429288" cy="1428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3046AE8-D3DF-BF19-F894-263770958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1143000"/>
          </a:xfrm>
        </p:spPr>
        <p:txBody>
          <a:bodyPr/>
          <a:lstStyle/>
          <a:p>
            <a:r>
              <a:rPr lang="es-ES" dirty="0"/>
              <a:t>III. ORACIÓN: ¿Qué dice el texto y qué me hace decir a Dios?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A61270A-D946-3BAF-F759-B0A2E9CDB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71081"/>
            <a:ext cx="8229600" cy="3582069"/>
          </a:xfrm>
        </p:spPr>
        <p:txBody>
          <a:bodyPr/>
          <a:lstStyle/>
          <a:p>
            <a:r>
              <a:rPr lang="es-ES" sz="2800" dirty="0"/>
              <a:t>Conversar con Dios a partir del texto.</a:t>
            </a:r>
          </a:p>
          <a:p>
            <a:r>
              <a:rPr lang="es-ES" sz="2800" dirty="0"/>
              <a:t>Responder a las interpelaciones.</a:t>
            </a:r>
          </a:p>
          <a:p>
            <a:r>
              <a:rPr lang="es-ES" sz="2800" dirty="0"/>
              <a:t>Actitud de adoración.</a:t>
            </a:r>
          </a:p>
          <a:p>
            <a:r>
              <a:rPr lang="es-ES" sz="2800" dirty="0"/>
              <a:t>Alabanza.</a:t>
            </a:r>
          </a:p>
          <a:p>
            <a:r>
              <a:rPr lang="es-ES" sz="2800" dirty="0"/>
              <a:t>Agradecimiento.</a:t>
            </a:r>
          </a:p>
          <a:p>
            <a:r>
              <a:rPr lang="es-ES" sz="2800" dirty="0"/>
              <a:t>Perdón.</a:t>
            </a:r>
          </a:p>
        </p:txBody>
      </p:sp>
    </p:spTree>
    <p:extLst>
      <p:ext uri="{BB962C8B-B14F-4D97-AF65-F5344CB8AC3E}">
        <p14:creationId xmlns:p14="http://schemas.microsoft.com/office/powerpoint/2010/main" xmlns="" val="4260263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6416E29-3B86-9765-048F-F750A35C5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Leer nuevamente el texto respondiendo a Dios.</a:t>
            </a:r>
          </a:p>
        </p:txBody>
      </p:sp>
      <p:pic>
        <p:nvPicPr>
          <p:cNvPr id="5" name="Marcador de contenido 4" descr="Diagrama&#10;&#10;El contenido generado por IA puede ser incorrecto.">
            <a:extLst>
              <a:ext uri="{FF2B5EF4-FFF2-40B4-BE49-F238E27FC236}">
                <a16:creationId xmlns:a16="http://schemas.microsoft.com/office/drawing/2014/main" xmlns="" id="{553177DD-0723-A7A4-3C1C-2881F61C58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5776" y="2146358"/>
            <a:ext cx="5665048" cy="3701376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F9065DFA-624F-4E66-D8BD-0834406FC732}"/>
              </a:ext>
            </a:extLst>
          </p:cNvPr>
          <p:cNvSpPr/>
          <p:nvPr/>
        </p:nvSpPr>
        <p:spPr>
          <a:xfrm>
            <a:off x="4427984" y="5301208"/>
            <a:ext cx="461039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¡Señor, escúchame</a:t>
            </a:r>
            <a:r>
              <a:rPr lang="es-ES" sz="2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xmlns="" val="2361546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928670"/>
            <a:ext cx="8643998" cy="1143008"/>
          </a:xfrm>
        </p:spPr>
        <p:txBody>
          <a:bodyPr/>
          <a:lstStyle/>
          <a:p>
            <a:r>
              <a:rPr lang="es-ES" dirty="0"/>
              <a:t>8. FORMULAR UN COMPROMISO DE VIDA</a:t>
            </a:r>
          </a:p>
        </p:txBody>
      </p:sp>
      <p:pic>
        <p:nvPicPr>
          <p:cNvPr id="4" name="3 Marcador de contenido" descr="8 Lectio-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2170459"/>
            <a:ext cx="6815456" cy="4154141"/>
          </a:xfrm>
        </p:spPr>
      </p:pic>
      <p:sp>
        <p:nvSpPr>
          <p:cNvPr id="5" name="4 CuadroTexto"/>
          <p:cNvSpPr txBox="1"/>
          <p:nvPr/>
        </p:nvSpPr>
        <p:spPr>
          <a:xfrm>
            <a:off x="1643042" y="2285992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¡Heme aquí, Envíame!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BB47D5C-AD82-4D60-CF30-B566F83FE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9. REZAR UN SALMO ADECUADO.</a:t>
            </a:r>
          </a:p>
        </p:txBody>
      </p:sp>
      <p:pic>
        <p:nvPicPr>
          <p:cNvPr id="10" name="Marcador de contenido 9" descr="Diagrama&#10;&#10;El contenido generado por IA puede ser incorrecto.">
            <a:extLst>
              <a:ext uri="{FF2B5EF4-FFF2-40B4-BE49-F238E27FC236}">
                <a16:creationId xmlns:a16="http://schemas.microsoft.com/office/drawing/2014/main" xmlns="" id="{3459FF0A-6E71-5BA3-2F89-06790CE8EA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1800" y="2060848"/>
            <a:ext cx="5783560" cy="4483308"/>
          </a:xfrm>
        </p:spPr>
      </p:pic>
    </p:spTree>
    <p:extLst>
      <p:ext uri="{BB962C8B-B14F-4D97-AF65-F5344CB8AC3E}">
        <p14:creationId xmlns:p14="http://schemas.microsoft.com/office/powerpoint/2010/main" xmlns="" val="3582026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AD2643-BB6C-039D-F1D0-2F3181D4E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6176" y="1116546"/>
            <a:ext cx="7851648" cy="1193304"/>
          </a:xfrm>
        </p:spPr>
        <p:txBody>
          <a:bodyPr/>
          <a:lstStyle/>
          <a:p>
            <a:pPr algn="l"/>
            <a:r>
              <a:rPr lang="es-ES" dirty="0" smtClean="0"/>
              <a:t>IV. CONTEMPLACIÓN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862666A-CDEC-17AB-2478-CEED0E8C6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36" y="2780928"/>
            <a:ext cx="8352928" cy="2504720"/>
          </a:xfrm>
        </p:spPr>
        <p:txBody>
          <a:bodyPr/>
          <a:lstStyle/>
          <a:p>
            <a:pPr algn="l"/>
            <a:r>
              <a:rPr lang="es-ES" dirty="0">
                <a:latin typeface="Cavolini" panose="020B0502040204020203" pitchFamily="66" charset="0"/>
                <a:cs typeface="Cavolini" panose="020B0502040204020203" pitchFamily="66" charset="0"/>
              </a:rPr>
              <a:t> - VER LA REALIDAD CON LA MIRADA DE DIOS.</a:t>
            </a:r>
          </a:p>
          <a:p>
            <a:pPr algn="l"/>
            <a:r>
              <a:rPr lang="es-ES" dirty="0">
                <a:latin typeface="Cavolini" panose="020B0502040204020203" pitchFamily="66" charset="0"/>
                <a:cs typeface="Cavolini" panose="020B0502040204020203" pitchFamily="66" charset="0"/>
              </a:rPr>
              <a:t>   </a:t>
            </a:r>
          </a:p>
          <a:p>
            <a:pPr algn="l"/>
            <a:r>
              <a:rPr lang="es-ES" dirty="0">
                <a:latin typeface="Cavolini" panose="020B0502040204020203" pitchFamily="66" charset="0"/>
                <a:cs typeface="Cavolini" panose="020B0502040204020203" pitchFamily="66" charset="0"/>
              </a:rPr>
              <a:t> - ZAMBULLIRSE EN EL MISTERIO DE DIOS.</a:t>
            </a:r>
          </a:p>
          <a:p>
            <a:pPr algn="l"/>
            <a:endParaRPr lang="es-ES" dirty="0">
              <a:latin typeface="Cavolini" panose="020B0502040204020203" pitchFamily="66" charset="0"/>
              <a:cs typeface="Cavolini" panose="020B0502040204020203" pitchFamily="66" charset="0"/>
            </a:endParaRPr>
          </a:p>
          <a:p>
            <a:pPr algn="l"/>
            <a:r>
              <a:rPr lang="es-ES" dirty="0">
                <a:latin typeface="Cavolini" panose="020B0502040204020203" pitchFamily="66" charset="0"/>
                <a:cs typeface="Cavolini" panose="020B0502040204020203" pitchFamily="66" charset="0"/>
              </a:rPr>
              <a:t> - GUSTAR A DIOS.</a:t>
            </a:r>
          </a:p>
          <a:p>
            <a:pPr algn="l"/>
            <a:endParaRPr lang="es-ES" dirty="0">
              <a:latin typeface="Cavolini" panose="020B0502040204020203" pitchFamily="66" charset="0"/>
              <a:cs typeface="Cavolini" panose="020B050204020402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8944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143000"/>
          </a:xfrm>
        </p:spPr>
        <p:txBody>
          <a:bodyPr/>
          <a:lstStyle/>
          <a:p>
            <a:r>
              <a:rPr lang="es-ES" dirty="0" smtClean="0"/>
              <a:t>10. ELEGIR UNA FRASE COMO SÍNTESIS PARA MEMORIZAR.</a:t>
            </a:r>
            <a:endParaRPr lang="es-ES" dirty="0"/>
          </a:p>
        </p:txBody>
      </p:sp>
      <p:pic>
        <p:nvPicPr>
          <p:cNvPr id="4" name="3 Marcador de contenido" descr="10 Lectio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2285992"/>
            <a:ext cx="6586173" cy="4286693"/>
          </a:xfrm>
        </p:spPr>
      </p:pic>
      <p:sp>
        <p:nvSpPr>
          <p:cNvPr id="6" name="5 CuadroTexto"/>
          <p:cNvSpPr txBox="1"/>
          <p:nvPr/>
        </p:nvSpPr>
        <p:spPr>
          <a:xfrm>
            <a:off x="3571868" y="2928934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0000"/>
                </a:solidFill>
              </a:rPr>
              <a:t>ESCUCHAR</a:t>
            </a:r>
            <a:endParaRPr lang="es-ES" b="1" dirty="0">
              <a:solidFill>
                <a:srgbClr val="0000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286248" y="3786190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AMAR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715140" y="5572140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DECIDIR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0" name="9 Pentágono"/>
          <p:cNvSpPr/>
          <p:nvPr/>
        </p:nvSpPr>
        <p:spPr>
          <a:xfrm>
            <a:off x="214282" y="3071810"/>
            <a:ext cx="1928826" cy="3000396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214282" y="3286124"/>
            <a:ext cx="17145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Forte" pitchFamily="66" charset="0"/>
              </a:rPr>
              <a:t>El Señor</a:t>
            </a:r>
          </a:p>
          <a:p>
            <a:r>
              <a:rPr lang="es-ES" sz="2400" dirty="0" smtClean="0">
                <a:solidFill>
                  <a:schemeClr val="bg1"/>
                </a:solidFill>
                <a:latin typeface="Forte" pitchFamily="66" charset="0"/>
              </a:rPr>
              <a:t> me hace discípula  y me pone en camino.</a:t>
            </a:r>
            <a:endParaRPr lang="es-ES" sz="2400" dirty="0">
              <a:solidFill>
                <a:schemeClr val="bg1"/>
              </a:solidFill>
              <a:latin typeface="Forte" pitchFamily="66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 smtClean="0"/>
              <a:t>Monjas Carmelitas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ES" dirty="0" smtClean="0"/>
              <a:t>Monasterio  de Ntra. Sra. de las Maravillas</a:t>
            </a:r>
          </a:p>
          <a:p>
            <a:pPr algn="ctr"/>
            <a:r>
              <a:rPr lang="es-ES" dirty="0" smtClean="0"/>
              <a:t>Madrid</a:t>
            </a:r>
            <a:endParaRPr lang="es-ES" dirty="0"/>
          </a:p>
        </p:txBody>
      </p:sp>
      <p:pic>
        <p:nvPicPr>
          <p:cNvPr id="4" name="3 Imagen" descr="escudo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0" y="4786322"/>
            <a:ext cx="1175506" cy="1385621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349</TotalTime>
  <Words>327</Words>
  <Application>Microsoft Office PowerPoint</Application>
  <PresentationFormat>Presentación en pantalla (4:3)</PresentationFormat>
  <Paragraphs>60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Flujo</vt:lpstr>
      <vt:lpstr>Diapositiva 1</vt:lpstr>
      <vt:lpstr>Lectura orante y diaria de la Biblia.</vt:lpstr>
      <vt:lpstr>1-Comenzar con la invocación al Espíritu Santo.</vt:lpstr>
      <vt:lpstr>2- Lectura pausada y atenta del texto.</vt:lpstr>
      <vt:lpstr>3- Momento de silencio interior… recordando lo leído.</vt:lpstr>
      <vt:lpstr>ESCUCHAR CADA FRASE…</vt:lpstr>
      <vt:lpstr>II. Meditación: ¿Qué me dice el texto?</vt:lpstr>
      <vt:lpstr>5. ACTUALIZAR Y RUMIAR LA PALABRA UNIENDOLA CON LA VIDA.</vt:lpstr>
      <vt:lpstr>Ampliar el texto con otros textos bíblicos.</vt:lpstr>
      <vt:lpstr>III. ORACIÓN: ¿Qué dice el texto y qué me hace decir a Dios?</vt:lpstr>
      <vt:lpstr>Leer nuevamente el texto respondiendo a Dios.</vt:lpstr>
      <vt:lpstr>8. FORMULAR UN COMPROMISO DE VIDA</vt:lpstr>
      <vt:lpstr>9. REZAR UN SALMO ADECUADO.</vt:lpstr>
      <vt:lpstr>IV. CONTEMPLACIÓN</vt:lpstr>
      <vt:lpstr>10. ELEGIR UNA FRASE COMO SÍNTESIS PARA MEMORIZAR.</vt:lpstr>
      <vt:lpstr>Monjas Carmelitas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45</cp:revision>
  <dcterms:created xsi:type="dcterms:W3CDTF">2025-03-13T10:36:32Z</dcterms:created>
  <dcterms:modified xsi:type="dcterms:W3CDTF">2025-07-23T10:24:55Z</dcterms:modified>
</cp:coreProperties>
</file>